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58" r:id="rId3"/>
    <p:sldId id="296" r:id="rId4"/>
    <p:sldId id="298" r:id="rId5"/>
    <p:sldId id="324" r:id="rId6"/>
    <p:sldId id="326" r:id="rId7"/>
    <p:sldId id="327" r:id="rId8"/>
    <p:sldId id="328" r:id="rId9"/>
    <p:sldId id="329" r:id="rId10"/>
    <p:sldId id="355" r:id="rId11"/>
    <p:sldId id="356" r:id="rId12"/>
    <p:sldId id="357" r:id="rId13"/>
    <p:sldId id="331" r:id="rId14"/>
    <p:sldId id="358" r:id="rId15"/>
    <p:sldId id="359" r:id="rId16"/>
    <p:sldId id="332" r:id="rId17"/>
    <p:sldId id="335" r:id="rId18"/>
    <p:sldId id="333" r:id="rId19"/>
    <p:sldId id="336" r:id="rId20"/>
    <p:sldId id="334" r:id="rId21"/>
    <p:sldId id="337" r:id="rId22"/>
    <p:sldId id="338" r:id="rId23"/>
    <p:sldId id="339" r:id="rId24"/>
    <p:sldId id="340" r:id="rId25"/>
    <p:sldId id="344" r:id="rId26"/>
    <p:sldId id="342" r:id="rId27"/>
    <p:sldId id="343" r:id="rId28"/>
    <p:sldId id="345" r:id="rId29"/>
    <p:sldId id="346" r:id="rId30"/>
    <p:sldId id="347" r:id="rId31"/>
    <p:sldId id="348" r:id="rId32"/>
    <p:sldId id="351" r:id="rId33"/>
    <p:sldId id="352" r:id="rId34"/>
    <p:sldId id="349" r:id="rId35"/>
    <p:sldId id="350" r:id="rId36"/>
    <p:sldId id="354" r:id="rId37"/>
    <p:sldId id="321" r:id="rId38"/>
    <p:sldId id="302" r:id="rId39"/>
    <p:sldId id="303" r:id="rId40"/>
    <p:sldId id="272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121" d="100"/>
          <a:sy n="121" d="100"/>
        </p:scale>
        <p:origin x="32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52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89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88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34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09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5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80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51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64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9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66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83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15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55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30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77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06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50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246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205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14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97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311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599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00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346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66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889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244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586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060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01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79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28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30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89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0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2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emf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3.png"/><Relationship Id="rId4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7.png"/><Relationship Id="rId4" Type="http://schemas.openxmlformats.org/officeDocument/2006/relationships/image" Target="../media/image6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12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ower.eee.metu.edu.tr/" TargetMode="External"/><Relationship Id="rId5" Type="http://schemas.openxmlformats.org/officeDocument/2006/relationships/image" Target="../media/image2.png"/><Relationship Id="rId4" Type="http://schemas.openxmlformats.org/officeDocument/2006/relationships/hyperlink" Target="mailto:mesut.ugur@metu.edu.t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5" t="32126" r="20944" b="29573"/>
          <a:stretch/>
        </p:blipFill>
        <p:spPr>
          <a:xfrm>
            <a:off x="6994494" y="202579"/>
            <a:ext cx="2090057" cy="8572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2082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Design 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f </a:t>
            </a:r>
            <a:r>
              <a:rPr lang="tr-TR" sz="3200" b="1" dirty="0">
                <a:solidFill>
                  <a:srgbClr val="0070C0"/>
                </a:solidFill>
                <a:cs typeface="Arial" panose="020B0604020202020204" pitchFamily="34" charset="0"/>
              </a:rPr>
              <a:t>a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n Integrated Modular Motor Drive (I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MMD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)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 f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or Traction Applications</a:t>
            </a:r>
          </a:p>
        </p:txBody>
      </p:sp>
      <p:pic>
        <p:nvPicPr>
          <p:cNvPr id="8" name="Picture 7" descr="C:\Users\ugurm\Desktop\gitthub\IMMD\GRW2017\Metu5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981557" y="6108490"/>
            <a:ext cx="3180885" cy="6640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1057031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Thesis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Supervision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Committee</a:t>
            </a:r>
            <a:endParaRPr lang="en-US" sz="30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2" y="91000"/>
            <a:ext cx="1080407" cy="10804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707833"/>
            <a:ext cx="9144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600" dirty="0" smtClean="0">
                <a:solidFill>
                  <a:srgbClr val="002060"/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Department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Electrical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Engineering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Middle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East Technical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University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26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.12.2018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400" b="1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Supervisor</a:t>
            </a:r>
            <a:r>
              <a:rPr lang="tr-TR" sz="24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sz="24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Asst</a:t>
            </a:r>
            <a:r>
              <a:rPr lang="tr-TR" sz="24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. Prof. Dr. Ozan Keysan</a:t>
            </a:r>
            <a:endParaRPr lang="en-US" sz="24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Steady-state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transient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8" name="Resim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t="6299" r="8607" b="2352"/>
          <a:stretch/>
        </p:blipFill>
        <p:spPr bwMode="auto">
          <a:xfrm>
            <a:off x="1131350" y="3927218"/>
            <a:ext cx="2200697" cy="26232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Resim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t="6266" r="7392" b="1218"/>
          <a:stretch/>
        </p:blipFill>
        <p:spPr bwMode="auto">
          <a:xfrm>
            <a:off x="3809587" y="3895826"/>
            <a:ext cx="2263966" cy="26232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Resim 8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" t="6914" r="8521" b="3320"/>
          <a:stretch/>
        </p:blipFill>
        <p:spPr bwMode="auto">
          <a:xfrm>
            <a:off x="6483770" y="3836059"/>
            <a:ext cx="2224552" cy="26232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420" y="1008826"/>
            <a:ext cx="3673366" cy="291839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11122" y="6452350"/>
            <a:ext cx="2450793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Forward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characteristics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04436" y="6438364"/>
            <a:ext cx="2442538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Reverse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characteristics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02912" y="6361190"/>
            <a:ext cx="2215054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Temperature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Picture 19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31" r="6374"/>
          <a:stretch/>
        </p:blipFill>
        <p:spPr bwMode="auto">
          <a:xfrm>
            <a:off x="4246597" y="1239745"/>
            <a:ext cx="2237173" cy="21210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" t="1511" r="7833"/>
          <a:stretch/>
        </p:blipFill>
        <p:spPr bwMode="auto">
          <a:xfrm>
            <a:off x="6729666" y="1179092"/>
            <a:ext cx="2261933" cy="21467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5410308" y="3301560"/>
            <a:ext cx="261060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Capacitance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model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54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witching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characteristics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8" name="Resim 4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" t="6956" r="7088"/>
          <a:stretch/>
        </p:blipFill>
        <p:spPr bwMode="auto">
          <a:xfrm>
            <a:off x="1036489" y="1133636"/>
            <a:ext cx="3146967" cy="27259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Resim 4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" t="6959" r="7492"/>
          <a:stretch/>
        </p:blipFill>
        <p:spPr bwMode="auto">
          <a:xfrm>
            <a:off x="4428033" y="1170893"/>
            <a:ext cx="3119993" cy="26886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Resim 4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" t="7299" r="7354"/>
          <a:stretch/>
        </p:blipFill>
        <p:spPr bwMode="auto">
          <a:xfrm>
            <a:off x="1036489" y="3859590"/>
            <a:ext cx="3146967" cy="28850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Resim 47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" t="5957" r="7496"/>
          <a:stretch/>
        </p:blipFill>
        <p:spPr bwMode="auto">
          <a:xfrm>
            <a:off x="4483212" y="3890433"/>
            <a:ext cx="3119993" cy="28234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41890" y="1939593"/>
            <a:ext cx="1143000" cy="630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turn</a:t>
            </a:r>
            <a:r>
              <a:rPr lang="tr-TR" sz="14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-on</a:t>
            </a:r>
            <a:endParaRPr lang="tr-TR" sz="14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41890" y="4772131"/>
            <a:ext cx="1143000" cy="630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Bottom</a:t>
            </a:r>
            <a:endParaRPr lang="tr-TR" sz="14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turn-off</a:t>
            </a:r>
            <a:endParaRPr lang="tr-TR" sz="14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96199" y="1934453"/>
            <a:ext cx="1143000" cy="630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turn-off</a:t>
            </a:r>
            <a:endParaRPr lang="tr-TR" sz="14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96199" y="4772131"/>
            <a:ext cx="1143000" cy="630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Bottom</a:t>
            </a:r>
            <a:endParaRPr lang="tr-TR" sz="14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4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turn</a:t>
            </a:r>
            <a:r>
              <a:rPr lang="tr-TR" sz="14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-on</a:t>
            </a:r>
            <a:endParaRPr lang="tr-TR" sz="14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37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4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</a:t>
            </a:r>
            <a:r>
              <a:rPr lang="tr-TR" sz="2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4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effects</a:t>
            </a:r>
            <a:endParaRPr lang="tr-TR" sz="24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Resim 6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" t="4661" r="8435"/>
          <a:stretch/>
        </p:blipFill>
        <p:spPr bwMode="auto">
          <a:xfrm>
            <a:off x="812438" y="1139727"/>
            <a:ext cx="3291145" cy="24218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101567" y="3464589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Temperature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4" name="Resim 73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t="4945" r="8802"/>
          <a:stretch/>
        </p:blipFill>
        <p:spPr bwMode="auto">
          <a:xfrm>
            <a:off x="4769069" y="1155149"/>
            <a:ext cx="3058511" cy="24323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974630" y="3524627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Load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current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6" name="Resim 74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1" t="4589" r="7511"/>
          <a:stretch/>
        </p:blipFill>
        <p:spPr bwMode="auto">
          <a:xfrm>
            <a:off x="812438" y="3876680"/>
            <a:ext cx="3291145" cy="26487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038509" y="6457694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</a:t>
            </a:r>
            <a:r>
              <a:rPr lang="tr-TR" sz="1600" baseline="-25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G-on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8" name="Resim 77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" t="6445" r="6593"/>
          <a:stretch/>
        </p:blipFill>
        <p:spPr bwMode="auto">
          <a:xfrm>
            <a:off x="4690241" y="3876680"/>
            <a:ext cx="3137339" cy="25777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5001610" y="6438522"/>
            <a:ext cx="2593427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</a:t>
            </a:r>
            <a:r>
              <a:rPr lang="tr-TR" sz="1600" baseline="-25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G-</a:t>
            </a:r>
            <a:r>
              <a:rPr lang="tr-TR" sz="1600" baseline="-25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off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13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procedure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numerical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652018"/>
              </p:ext>
            </p:extLst>
          </p:nvPr>
        </p:nvGraphicFramePr>
        <p:xfrm>
          <a:off x="263979" y="1209648"/>
          <a:ext cx="5811000" cy="251117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468263">
                  <a:extLst>
                    <a:ext uri="{9D8B030D-6E8A-4147-A177-3AD203B41FA5}">
                      <a16:colId xmlns:a16="http://schemas.microsoft.com/office/drawing/2014/main" val="3794667544"/>
                    </a:ext>
                  </a:extLst>
                </a:gridCol>
                <a:gridCol w="1342737">
                  <a:extLst>
                    <a:ext uri="{9D8B030D-6E8A-4147-A177-3AD203B41FA5}">
                      <a16:colId xmlns:a16="http://schemas.microsoft.com/office/drawing/2014/main" val="3424722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Parameter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Value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4874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Induced voltage per phase per module, E</a:t>
                      </a:r>
                      <a:r>
                        <a:rPr lang="en-US" sz="1800" baseline="-25000" dirty="0">
                          <a:effectLst/>
                        </a:rPr>
                        <a:t>ph-m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78 V</a:t>
                      </a:r>
                      <a:r>
                        <a:rPr lang="en-US" sz="1800" baseline="-25000">
                          <a:effectLst/>
                        </a:rPr>
                        <a:t>rms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2575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Line current per phase per module, I</a:t>
                      </a:r>
                      <a:r>
                        <a:rPr lang="en-US" sz="1800" baseline="-25000" dirty="0">
                          <a:effectLst/>
                        </a:rPr>
                        <a:t>ph-m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10 A</a:t>
                      </a:r>
                      <a:r>
                        <a:rPr lang="en-US" sz="1800" baseline="-25000">
                          <a:effectLst/>
                        </a:rPr>
                        <a:t>rms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27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Motor torque, T</a:t>
                      </a:r>
                      <a:r>
                        <a:rPr lang="en-US" sz="1800" baseline="-25000" dirty="0">
                          <a:effectLst/>
                        </a:rPr>
                        <a:t>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127 Nm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7175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Fill factor, k</a:t>
                      </a:r>
                      <a:r>
                        <a:rPr lang="en-US" sz="1800" baseline="-25000" dirty="0">
                          <a:effectLst/>
                        </a:rPr>
                        <a:t>cu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38 %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2868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Current density, J</a:t>
                      </a:r>
                      <a:r>
                        <a:rPr lang="en-US" sz="1800" baseline="-25000" dirty="0">
                          <a:effectLst/>
                        </a:rPr>
                        <a:t>rms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3.8 A/mm</a:t>
                      </a:r>
                      <a:r>
                        <a:rPr lang="en-US" sz="1800" baseline="300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745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Copper loss, </a:t>
                      </a:r>
                      <a:r>
                        <a:rPr lang="en-US" sz="1800" dirty="0" err="1">
                          <a:effectLst/>
                        </a:rPr>
                        <a:t>P</a:t>
                      </a:r>
                      <a:r>
                        <a:rPr lang="en-US" sz="1800" baseline="-25000" dirty="0" err="1">
                          <a:effectLst/>
                        </a:rPr>
                        <a:t>cu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229 W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2421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Core loss, </a:t>
                      </a:r>
                      <a:r>
                        <a:rPr lang="en-US" sz="1800" dirty="0" err="1">
                          <a:effectLst/>
                        </a:rPr>
                        <a:t>P</a:t>
                      </a:r>
                      <a:r>
                        <a:rPr lang="en-US" sz="1800" baseline="-25000" dirty="0" err="1">
                          <a:effectLst/>
                        </a:rPr>
                        <a:t>core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96 W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1523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Motor efficiency, </a:t>
                      </a:r>
                      <a:r>
                        <a:rPr lang="en-US" sz="1800" dirty="0" err="1">
                          <a:effectLst/>
                        </a:rPr>
                        <a:t>η</a:t>
                      </a:r>
                      <a:r>
                        <a:rPr lang="en-US" sz="1800" baseline="-25000" dirty="0" err="1">
                          <a:effectLst/>
                        </a:rPr>
                        <a:t>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95.9 %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407476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659722"/>
              </p:ext>
            </p:extLst>
          </p:nvPr>
        </p:nvGraphicFramePr>
        <p:xfrm>
          <a:off x="-1" y="3966009"/>
          <a:ext cx="3127235" cy="1867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Visio" r:id="rId4" imgW="1904971" imgH="1133325" progId="Visio.Drawing.15">
                  <p:embed/>
                </p:oleObj>
              </mc:Choice>
              <mc:Fallback>
                <p:oleObj name="Visio" r:id="rId4" imgW="1904971" imgH="113332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" y="3966009"/>
                        <a:ext cx="3127235" cy="18672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4597960"/>
              </p:ext>
            </p:extLst>
          </p:nvPr>
        </p:nvGraphicFramePr>
        <p:xfrm>
          <a:off x="3489841" y="3966009"/>
          <a:ext cx="2020613" cy="1908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Visio" r:id="rId6" imgW="3705338" imgH="3514784" progId="Visio.Drawing.15">
                  <p:embed/>
                </p:oleObj>
              </mc:Choice>
              <mc:Fallback>
                <p:oleObj name="Visio" r:id="rId6" imgW="3705338" imgH="351478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9841" y="3966009"/>
                        <a:ext cx="2020613" cy="19083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642836"/>
              </p:ext>
            </p:extLst>
          </p:nvPr>
        </p:nvGraphicFramePr>
        <p:xfrm>
          <a:off x="6074979" y="4383029"/>
          <a:ext cx="2798527" cy="1074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name="Visio" r:id="rId8" imgW="2628768" imgH="1000262" progId="Visio.Drawing.15">
                  <p:embed/>
                </p:oleObj>
              </mc:Choice>
              <mc:Fallback>
                <p:oleObj name="Visio" r:id="rId8" imgW="2628768" imgH="1000262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4979" y="4383029"/>
                        <a:ext cx="2798527" cy="10743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416379" y="5833241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Electromagnetic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model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27234" y="5817325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Slot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geometry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74979" y="5822637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Magnet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shape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19645" y="1739612"/>
            <a:ext cx="2653861" cy="1640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Torque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ripple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0.63 %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Cogging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torque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0.29 %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Inductance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3.66 mH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This</a:t>
            </a:r>
            <a:r>
              <a:rPr lang="tr-TR" sz="16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will</a:t>
            </a:r>
            <a:r>
              <a:rPr lang="tr-TR" sz="16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</a:t>
            </a:r>
            <a:r>
              <a:rPr lang="tr-TR" sz="16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in </a:t>
            </a: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relatively</a:t>
            </a:r>
            <a:r>
              <a:rPr lang="tr-TR" sz="16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high</a:t>
            </a:r>
            <a:r>
              <a:rPr lang="tr-TR" sz="16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short</a:t>
            </a:r>
            <a:r>
              <a:rPr lang="tr-TR" sz="16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circuit</a:t>
            </a:r>
            <a:r>
              <a:rPr lang="tr-TR" sz="16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current</a:t>
            </a:r>
            <a:endParaRPr lang="tr-TR" sz="16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8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FEA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64137" y="1798583"/>
            <a:ext cx="259342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torque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8" y="3933497"/>
            <a:ext cx="5971283" cy="271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46" y="1166403"/>
            <a:ext cx="5926616" cy="262520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6235262" y="4963512"/>
            <a:ext cx="2122302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Induced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voltages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56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FEA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03731" y="2213041"/>
            <a:ext cx="1702676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Line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currents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 descr="field_B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" y="4386485"/>
            <a:ext cx="2926080" cy="240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field_B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759" y="4386485"/>
            <a:ext cx="2926080" cy="240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66402"/>
            <a:ext cx="6065519" cy="2771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field_B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19" y="4423230"/>
            <a:ext cx="2926080" cy="232817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1434662" y="4024492"/>
            <a:ext cx="6203731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Flux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density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distribution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7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Architecture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44716"/>
              </p:ext>
            </p:extLst>
          </p:nvPr>
        </p:nvGraphicFramePr>
        <p:xfrm>
          <a:off x="271635" y="1572756"/>
          <a:ext cx="8567564" cy="4248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Visio" r:id="rId4" imgW="6658096" imgH="3305182" progId="Visio.Drawing.15">
                  <p:embed/>
                </p:oleObj>
              </mc:Choice>
              <mc:Fallback>
                <p:oleObj name="Visio" r:id="rId4" imgW="6658096" imgH="330518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35" y="1572756"/>
                        <a:ext cx="8567564" cy="42483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257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Resim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814" y="1227137"/>
            <a:ext cx="4822372" cy="2766926"/>
          </a:xfrm>
          <a:prstGeom prst="rect">
            <a:avLst/>
          </a:prstGeom>
        </p:spPr>
      </p:pic>
      <p:pic>
        <p:nvPicPr>
          <p:cNvPr id="8" name="Resim 4"/>
          <p:cNvPicPr/>
          <p:nvPr/>
        </p:nvPicPr>
        <p:blipFill>
          <a:blip r:embed="rId4"/>
          <a:stretch>
            <a:fillRect/>
          </a:stretch>
        </p:blipFill>
        <p:spPr>
          <a:xfrm>
            <a:off x="727982" y="4111994"/>
            <a:ext cx="7787368" cy="27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8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 descr="Kapı Sürücü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6" y="1140050"/>
            <a:ext cx="7364185" cy="1418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Resim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82863"/>
            <a:ext cx="3988676" cy="3809599"/>
          </a:xfrm>
          <a:prstGeom prst="rect">
            <a:avLst/>
          </a:prstGeom>
        </p:spPr>
      </p:pic>
      <p:pic>
        <p:nvPicPr>
          <p:cNvPr id="14" name="Picture 13" descr="WhatsApp Image 2018-10-05 at 1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9" b="10944"/>
          <a:stretch>
            <a:fillRect/>
          </a:stretch>
        </p:blipFill>
        <p:spPr bwMode="auto">
          <a:xfrm>
            <a:off x="4059621" y="2882864"/>
            <a:ext cx="5084379" cy="38095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009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Parasitic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Inductance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resistance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Resim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" y="1308521"/>
            <a:ext cx="3102795" cy="22198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79" y="4338524"/>
            <a:ext cx="6893566" cy="2519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281" y="1314224"/>
            <a:ext cx="5843941" cy="201803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63978" y="3477978"/>
            <a:ext cx="2689428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ANSYS/Q3D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Extractor</a:t>
            </a:r>
            <a:endParaRPr lang="tr-TR" sz="16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66774" y="3446979"/>
            <a:ext cx="5624825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Inductance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map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PCB</a:t>
            </a:r>
            <a:endParaRPr lang="tr-TR" sz="16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5487" y="4001893"/>
            <a:ext cx="7052058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Effect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inductances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RMS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current</a:t>
            </a:r>
            <a:endParaRPr lang="tr-TR" sz="16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47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379" y="1118507"/>
            <a:ext cx="842282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Opportunities</a:t>
            </a:r>
            <a:endParaRPr lang="tr-TR" sz="2400" i="1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Master Plan</a:t>
            </a:r>
            <a:endParaRPr lang="tr-TR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mplementation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plan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20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Control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Schematic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5777" y="1077005"/>
            <a:ext cx="5048956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Power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supply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(Flyback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converter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tr-TR" sz="16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Resim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63979" y="1413636"/>
            <a:ext cx="4940754" cy="2865956"/>
          </a:xfrm>
          <a:prstGeom prst="rect">
            <a:avLst/>
          </a:prstGeom>
        </p:spPr>
      </p:pic>
      <p:pic>
        <p:nvPicPr>
          <p:cNvPr id="8" name="Resim 1"/>
          <p:cNvPicPr/>
          <p:nvPr/>
        </p:nvPicPr>
        <p:blipFill>
          <a:blip r:embed="rId4"/>
          <a:stretch>
            <a:fillRect/>
          </a:stretch>
        </p:blipFill>
        <p:spPr>
          <a:xfrm>
            <a:off x="1" y="4611414"/>
            <a:ext cx="5730766" cy="22465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60142" y="4364639"/>
            <a:ext cx="3711857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Link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distribution</a:t>
            </a:r>
            <a:endParaRPr lang="tr-TR" sz="16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12936" y="1567905"/>
            <a:ext cx="3831064" cy="2057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Interchangable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DC link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connections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Micro-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controller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(DSP)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circuit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JTAG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interface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Communication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interface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link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voltage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measurement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ADC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filters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PWM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circuits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etc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71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Control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Layout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674427"/>
              </p:ext>
            </p:extLst>
          </p:nvPr>
        </p:nvGraphicFramePr>
        <p:xfrm>
          <a:off x="1715861" y="1242602"/>
          <a:ext cx="5712278" cy="563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8" name="Visio" r:id="rId4" imgW="8096213" imgH="7934332" progId="Visio.Drawing.15">
                  <p:embed/>
                </p:oleObj>
              </mc:Choice>
              <mc:Fallback>
                <p:oleObj name="Visio" r:id="rId4" imgW="8096213" imgH="793433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5861" y="1242602"/>
                        <a:ext cx="5712278" cy="56323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320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Control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3D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view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53261"/>
              </p:ext>
            </p:extLst>
          </p:nvPr>
        </p:nvGraphicFramePr>
        <p:xfrm>
          <a:off x="1692728" y="1166403"/>
          <a:ext cx="5870122" cy="5535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0" name="Bit Eşlem Resmi" r:id="rId4" imgW="8295238" imgH="7857143" progId="Paint.Picture">
                  <p:embed/>
                </p:oleObj>
              </mc:Choice>
              <mc:Fallback>
                <p:oleObj name="Bit Eşlem Resmi" r:id="rId4" imgW="8295238" imgH="7857143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728" y="1166403"/>
                        <a:ext cx="5870122" cy="55352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630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manufacturing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 descr="C:\Users\mesutto\AppData\Local\Microsoft\Windows\INetCache\Content.Word\WhatsApp Image 2018-10-05 at 19.03.41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 t="20898" r="14604" b="31473"/>
          <a:stretch>
            <a:fillRect/>
          </a:stretch>
        </p:blipFill>
        <p:spPr bwMode="auto">
          <a:xfrm>
            <a:off x="5869884" y="1363980"/>
            <a:ext cx="2557836" cy="256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mesutto\AppData\Local\Microsoft\Windows\INetCache\Content.Word\WhatsApp Image 2018-10-05 at 19.03.53.jpe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3" t="10927" r="6174" b="21606"/>
          <a:stretch>
            <a:fillRect/>
          </a:stretch>
        </p:blipFill>
        <p:spPr bwMode="auto">
          <a:xfrm>
            <a:off x="777240" y="4218176"/>
            <a:ext cx="2316480" cy="240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WhatsApp Image 2018-10-05 at 1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5" t="46402" r="15767" b="34904"/>
          <a:stretch>
            <a:fillRect/>
          </a:stretch>
        </p:blipFill>
        <p:spPr bwMode="auto">
          <a:xfrm>
            <a:off x="3384573" y="5094518"/>
            <a:ext cx="1926568" cy="9017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043441"/>
              </p:ext>
            </p:extLst>
          </p:nvPr>
        </p:nvGraphicFramePr>
        <p:xfrm>
          <a:off x="0" y="982067"/>
          <a:ext cx="5225143" cy="332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2" name="Visio" r:id="rId7" imgW="5152934" imgH="3286223" progId="Visio.Drawing.15">
                  <p:embed/>
                </p:oleObj>
              </mc:Choice>
              <mc:Fallback>
                <p:oleObj name="Visio" r:id="rId7" imgW="5152934" imgH="328622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82067"/>
                        <a:ext cx="5225143" cy="3329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6" t="417" r="14375" b="7222"/>
          <a:stretch/>
        </p:blipFill>
        <p:spPr>
          <a:xfrm>
            <a:off x="5732724" y="4050447"/>
            <a:ext cx="2794055" cy="257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2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umped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network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 descr="thermal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2" y="1926771"/>
            <a:ext cx="3824197" cy="2279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gansystems.com/wp-content/uploads/2018/01/GS66508B-gan-transistor-1030x579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20717" r="19606" b="20286"/>
          <a:stretch/>
        </p:blipFill>
        <p:spPr bwMode="auto">
          <a:xfrm>
            <a:off x="1357993" y="1140050"/>
            <a:ext cx="1368878" cy="7867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401876"/>
              </p:ext>
            </p:extLst>
          </p:nvPr>
        </p:nvGraphicFramePr>
        <p:xfrm>
          <a:off x="4572000" y="1984465"/>
          <a:ext cx="4280806" cy="1777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name="Visio" r:id="rId6" imgW="2305130" imgH="952513" progId="Visio.Drawing.15">
                  <p:embed/>
                </p:oleObj>
              </mc:Choice>
              <mc:Fallback>
                <p:oleObj name="Visio" r:id="rId6" imgW="2305130" imgH="95251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984465"/>
                        <a:ext cx="4280806" cy="17772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044656"/>
              </p:ext>
            </p:extLst>
          </p:nvPr>
        </p:nvGraphicFramePr>
        <p:xfrm>
          <a:off x="195942" y="4888570"/>
          <a:ext cx="8643257" cy="11216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69772">
                  <a:extLst>
                    <a:ext uri="{9D8B030D-6E8A-4147-A177-3AD203B41FA5}">
                      <a16:colId xmlns:a16="http://schemas.microsoft.com/office/drawing/2014/main" val="3902979235"/>
                    </a:ext>
                  </a:extLst>
                </a:gridCol>
                <a:gridCol w="1181933">
                  <a:extLst>
                    <a:ext uri="{9D8B030D-6E8A-4147-A177-3AD203B41FA5}">
                      <a16:colId xmlns:a16="http://schemas.microsoft.com/office/drawing/2014/main" val="3583897385"/>
                    </a:ext>
                  </a:extLst>
                </a:gridCol>
                <a:gridCol w="3193941">
                  <a:extLst>
                    <a:ext uri="{9D8B030D-6E8A-4147-A177-3AD203B41FA5}">
                      <a16:colId xmlns:a16="http://schemas.microsoft.com/office/drawing/2014/main" val="854197981"/>
                    </a:ext>
                  </a:extLst>
                </a:gridCol>
                <a:gridCol w="1197611">
                  <a:extLst>
                    <a:ext uri="{9D8B030D-6E8A-4147-A177-3AD203B41FA5}">
                      <a16:colId xmlns:a16="http://schemas.microsoft.com/office/drawing/2014/main" val="2793681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Parameter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Parameter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4965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Ambient temperature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40 </a:t>
                      </a:r>
                      <a:r>
                        <a:rPr lang="en-US" sz="1600" baseline="30000" dirty="0">
                          <a:effectLst/>
                        </a:rPr>
                        <a:t>0</a:t>
                      </a:r>
                      <a:r>
                        <a:rPr lang="en-US" sz="1600" dirty="0">
                          <a:effectLst/>
                        </a:rPr>
                        <a:t>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PCB thermal resistance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3.39 </a:t>
                      </a:r>
                      <a:r>
                        <a:rPr lang="en-US" sz="1600" baseline="30000">
                          <a:effectLst/>
                        </a:rPr>
                        <a:t>0</a:t>
                      </a:r>
                      <a:r>
                        <a:rPr lang="en-US" sz="1600">
                          <a:effectLst/>
                        </a:rPr>
                        <a:t>C/W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6506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Junction temperature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140 </a:t>
                      </a:r>
                      <a:r>
                        <a:rPr lang="en-US" sz="1600" baseline="30000">
                          <a:effectLst/>
                        </a:rPr>
                        <a:t>0</a:t>
                      </a:r>
                      <a:r>
                        <a:rPr lang="en-US" sz="1600">
                          <a:effectLst/>
                        </a:rPr>
                        <a:t>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TIM thermal resistance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0.13 </a:t>
                      </a:r>
                      <a:r>
                        <a:rPr lang="en-US" sz="1600" baseline="30000">
                          <a:effectLst/>
                        </a:rPr>
                        <a:t>0</a:t>
                      </a:r>
                      <a:r>
                        <a:rPr lang="en-US" sz="1600">
                          <a:effectLst/>
                        </a:rPr>
                        <a:t>C/W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0530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Power loss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7 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Junction-to-case thermal resistance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0.5 </a:t>
                      </a:r>
                      <a:r>
                        <a:rPr lang="en-US" sz="1600" baseline="30000" dirty="0">
                          <a:effectLst/>
                        </a:rPr>
                        <a:t>0</a:t>
                      </a:r>
                      <a:r>
                        <a:rPr lang="en-US" sz="1600" dirty="0">
                          <a:effectLst/>
                        </a:rPr>
                        <a:t>C/W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587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26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Analysis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Resim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3" y="1728193"/>
            <a:ext cx="6554017" cy="319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/>
          <p:cNvSpPr/>
          <p:nvPr/>
        </p:nvSpPr>
        <p:spPr>
          <a:xfrm>
            <a:off x="6467406" y="2132104"/>
            <a:ext cx="95155" cy="8450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546940" y="2174357"/>
            <a:ext cx="32459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669404" y="1937721"/>
            <a:ext cx="1316473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200" b="1" dirty="0" smtClean="0">
                <a:solidFill>
                  <a:srgbClr val="7030A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Operating </a:t>
            </a:r>
            <a:r>
              <a:rPr lang="tr-TR" sz="1200" b="1" dirty="0" err="1" smtClean="0">
                <a:solidFill>
                  <a:srgbClr val="7030A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point</a:t>
            </a:r>
            <a:endParaRPr lang="tr-TR" sz="1200" b="1" dirty="0">
              <a:solidFill>
                <a:srgbClr val="7030A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2132" y="5312967"/>
            <a:ext cx="6659406" cy="1190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Analytical calculation of </a:t>
            </a: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convection coefficient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(natural &amp; forced)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 = </a:t>
            </a: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 W/m-K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natural convection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 = </a:t>
            </a: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18.4 W/m-K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forced convection (1 m/s air flow)</a:t>
            </a: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6379" y="1358874"/>
            <a:ext cx="872762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Lumped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network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simulation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endParaRPr lang="tr-TR" sz="16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37020" y="2899814"/>
            <a:ext cx="2506980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Required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</a:t>
            </a:r>
            <a:r>
              <a:rPr lang="tr-TR" sz="1600" b="1" baseline="-25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th_hs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= 1 </a:t>
            </a:r>
            <a:r>
              <a:rPr lang="tr-TR" sz="1600" b="1" baseline="30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0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C/W</a:t>
            </a:r>
            <a:endParaRPr lang="tr-TR" sz="16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  <p:bldP spid="13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Heat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sink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&amp;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Picture 12" descr="C:\Users\mesutto\AppData\Local\Microsoft\Windows\INetCache\Content.Word\WhatsApp Image 2018-10-05 at 19.04.33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7738" r="12650" b="28299"/>
          <a:stretch>
            <a:fillRect/>
          </a:stretch>
        </p:blipFill>
        <p:spPr bwMode="auto">
          <a:xfrm>
            <a:off x="3349216" y="1275574"/>
            <a:ext cx="2350544" cy="1991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Resim 4"/>
          <p:cNvPicPr/>
          <p:nvPr/>
        </p:nvPicPr>
        <p:blipFill rotWithShape="1">
          <a:blip r:embed="rId4"/>
          <a:srcRect l="8198" t="7346" r="9722" b="9996"/>
          <a:stretch/>
        </p:blipFill>
        <p:spPr bwMode="auto">
          <a:xfrm>
            <a:off x="507819" y="3407267"/>
            <a:ext cx="3424101" cy="2933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Resim 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89" y="3555270"/>
            <a:ext cx="3526473" cy="271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WhatsApp Image 2018-10-05 at 1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26930" b="23587"/>
          <a:stretch>
            <a:fillRect/>
          </a:stretch>
        </p:blipFill>
        <p:spPr bwMode="auto">
          <a:xfrm>
            <a:off x="584019" y="1275574"/>
            <a:ext cx="2034223" cy="1976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WhatsApp Image 2018-10-05 at 19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0" r="11295" b="30278"/>
          <a:stretch>
            <a:fillRect/>
          </a:stretch>
        </p:blipFill>
        <p:spPr bwMode="auto">
          <a:xfrm>
            <a:off x="6319770" y="1275573"/>
            <a:ext cx="1805940" cy="1976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4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b="1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Finite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element Analysis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3979" y="2601187"/>
            <a:ext cx="8727620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smtClean="0">
                <a:solidFill>
                  <a:srgbClr val="FF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Buraya Nail’in sonuçlar gelecek</a:t>
            </a:r>
            <a:endParaRPr lang="tr-TR" sz="1400" b="1" i="1" dirty="0">
              <a:solidFill>
                <a:srgbClr val="FF000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85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Mechanical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Overall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51526"/>
              </p:ext>
            </p:extLst>
          </p:nvPr>
        </p:nvGraphicFramePr>
        <p:xfrm>
          <a:off x="416379" y="1242603"/>
          <a:ext cx="8470443" cy="5396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6" name="Visio" r:id="rId4" imgW="5152934" imgH="3286223" progId="Visio.Drawing.15">
                  <p:embed/>
                </p:oleObj>
              </mc:Choice>
              <mc:Fallback>
                <p:oleObj name="Visio" r:id="rId4" imgW="5152934" imgH="328622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379" y="1242603"/>
                        <a:ext cx="8470443" cy="53967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999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Mechanical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167" y="4046128"/>
            <a:ext cx="2443868" cy="247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945" y="4050357"/>
            <a:ext cx="2495527" cy="247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972" y="1217309"/>
            <a:ext cx="2437063" cy="2373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6250"/>
            <a:ext cx="2881993" cy="2375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207" y="1382899"/>
            <a:ext cx="3294313" cy="204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6" y="4050357"/>
            <a:ext cx="2860497" cy="24737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039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379" y="696802"/>
            <a:ext cx="8131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Integrated Modular Motor Drive</a:t>
            </a:r>
            <a:endParaRPr lang="en-US" sz="24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50" y="1290721"/>
            <a:ext cx="2702378" cy="21545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42656" y="1184534"/>
            <a:ext cx="52013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motor drive is </a:t>
            </a: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integrated</a:t>
            </a: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to the </a:t>
            </a: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motor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Both </a:t>
            </a: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motor and the drive are </a:t>
            </a: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modularized</a:t>
            </a:r>
            <a:endParaRPr lang="en-US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8775" y="1512783"/>
            <a:ext cx="38524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Increased power density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cost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EMI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58775" y="2755125"/>
            <a:ext cx="324630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Fault tolerance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Redundancy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stress</a:t>
            </a:r>
            <a:endParaRPr lang="en-US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455" y="5962203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Brown, N. R., </a:t>
            </a:r>
            <a:r>
              <a:rPr lang="en-US" sz="1200" dirty="0" err="1"/>
              <a:t>Jahns</a:t>
            </a:r>
            <a:r>
              <a:rPr lang="en-US" sz="1200" dirty="0"/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44421" y="3577511"/>
            <a:ext cx="415087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Applications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Mission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safety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critical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applicaitions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Size,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volume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weight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constraints</a:t>
            </a:r>
            <a:endParaRPr lang="en-US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421" y="4494639"/>
            <a:ext cx="379823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Challenges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Size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reduction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Thermal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Vibration</a:t>
            </a:r>
            <a:endParaRPr lang="en-US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7" name="Picture 1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r="-1"/>
          <a:stretch/>
        </p:blipFill>
        <p:spPr bwMode="auto">
          <a:xfrm>
            <a:off x="4247576" y="3796556"/>
            <a:ext cx="4300429" cy="208248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17455" y="6401696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/>
              <a:t>Shea</a:t>
            </a:r>
            <a:r>
              <a:rPr lang="en-US" sz="1200" dirty="0"/>
              <a:t>, A., &amp; </a:t>
            </a:r>
            <a:r>
              <a:rPr lang="en-US" sz="1200" dirty="0" err="1"/>
              <a:t>Jahns</a:t>
            </a:r>
            <a:r>
              <a:rPr lang="en-US" sz="1200" dirty="0"/>
              <a:t>, T. M. (2014). Hardware integration for an integrated modular motor drive including distributed control. In 2014 IEEE Energy Conversion Congress and Exposition (ECCE) (pp. 4881–4887). IEEE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682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14" grpId="0"/>
      <p:bldP spid="15" grpId="0"/>
      <p:bldP spid="16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b="1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Experimental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setup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3554" name="Picture 2" descr="setu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3" r="9661" b="8989"/>
          <a:stretch/>
        </p:blipFill>
        <p:spPr bwMode="auto">
          <a:xfrm>
            <a:off x="1288602" y="2096925"/>
            <a:ext cx="6648183" cy="4277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3650418" y="1919628"/>
            <a:ext cx="962276" cy="133612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527732" y="1408011"/>
            <a:ext cx="1236436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Rectifier</a:t>
            </a: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&amp; DC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Bus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9" name="Straight Arrow Connector 18"/>
          <p:cNvCxnSpPr>
            <a:endCxn id="23554" idx="1"/>
          </p:cNvCxnSpPr>
          <p:nvPr/>
        </p:nvCxnSpPr>
        <p:spPr>
          <a:xfrm flipH="1" flipV="1">
            <a:off x="1288602" y="4235714"/>
            <a:ext cx="726941" cy="72582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0694" y="3849190"/>
            <a:ext cx="1325880" cy="88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Resistive</a:t>
            </a: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&amp;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inductive</a:t>
            </a: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loads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1288602" y="4345408"/>
            <a:ext cx="889588" cy="101454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38575" y="4852682"/>
            <a:ext cx="297179" cy="38317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740454" y="5241302"/>
            <a:ext cx="132588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DSP board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275635" y="4731932"/>
            <a:ext cx="160019" cy="4255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513635" y="5157482"/>
            <a:ext cx="1325880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FF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</a:t>
            </a:r>
            <a:r>
              <a:rPr lang="tr-TR" sz="1600" b="1" dirty="0" smtClean="0">
                <a:solidFill>
                  <a:srgbClr val="FF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</a:t>
            </a:r>
            <a:endParaRPr lang="tr-TR" sz="1600" b="1" i="1" dirty="0">
              <a:solidFill>
                <a:srgbClr val="FF000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3573" y="2872279"/>
            <a:ext cx="1127377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Probes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1104809" y="3196129"/>
            <a:ext cx="2456325" cy="86624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6" idx="2"/>
          </p:cNvCxnSpPr>
          <p:nvPr/>
        </p:nvCxnSpPr>
        <p:spPr>
          <a:xfrm flipH="1" flipV="1">
            <a:off x="787262" y="3228082"/>
            <a:ext cx="1486092" cy="12668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999725" y="1300356"/>
            <a:ext cx="1460255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&amp; AC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wattmeters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5532120" y="1965257"/>
            <a:ext cx="871274" cy="146301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860602" y="1959813"/>
            <a:ext cx="723078" cy="201660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72824" y="1339709"/>
            <a:ext cx="1545535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500 MHz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oscilloscope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1679432" y="1958981"/>
            <a:ext cx="1329357" cy="128097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7162800" y="3428267"/>
            <a:ext cx="899160" cy="86229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7754917" y="3128216"/>
            <a:ext cx="1460255" cy="600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Power</a:t>
            </a: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supply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4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9" grpId="0"/>
      <p:bldP spid="31" grpId="0"/>
      <p:bldP spid="36" grpId="0"/>
      <p:bldP spid="42" grpId="0"/>
      <p:bldP spid="49" grpId="0"/>
      <p:bldP spid="5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Test plan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3979" y="1438275"/>
            <a:ext cx="8727620" cy="3647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PCB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functional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tests</a:t>
            </a:r>
            <a:endParaRPr lang="tr-TR" sz="20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Gate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driver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tests</a:t>
            </a:r>
            <a:endParaRPr lang="tr-TR" sz="20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Double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pulse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 (DPT)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applied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phase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@ 270V, 10A</a:t>
            </a:r>
            <a:endParaRPr lang="tr-TR" sz="2000" dirty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1: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</a:t>
            </a:r>
            <a:r>
              <a:rPr lang="tr-TR" sz="20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load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100 V, fsw = 40 kHz</a:t>
            </a: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2: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60 W    , </a:t>
            </a:r>
            <a:r>
              <a:rPr lang="tr-TR" sz="2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100 V, fsw =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 kHz</a:t>
            </a: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3: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300 </a:t>
            </a:r>
            <a:r>
              <a:rPr lang="tr-TR" sz="2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 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2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100 V, fsw = 10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kHz</a:t>
            </a: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4: 410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 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</a:t>
            </a:r>
            <a:r>
              <a:rPr lang="tr-TR" sz="2000" b="1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270 </a:t>
            </a:r>
            <a:r>
              <a:rPr lang="tr-TR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V,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fsw = 10 kHz</a:t>
            </a: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5: </a:t>
            </a:r>
            <a:r>
              <a:rPr lang="tr-TR" sz="2000" b="1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2000 W,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270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V, fsw = 10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kHz</a:t>
            </a: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6: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2000 W, Vdc = 270 V, </a:t>
            </a:r>
            <a:r>
              <a:rPr lang="tr-TR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fsw = </a:t>
            </a:r>
            <a:r>
              <a:rPr lang="tr-TR" sz="2000" b="1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 kHz</a:t>
            </a:r>
            <a:endParaRPr lang="tr-TR" sz="2000" b="1" dirty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01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Osiloskop2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7" y="1140050"/>
            <a:ext cx="3393622" cy="254748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4212771" y="1315874"/>
            <a:ext cx="4857750" cy="1640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Double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pulse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Square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wave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operation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3-phase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sinusoidal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PWM 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Configurable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magnitude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frequency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dead-band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etc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Osiloskop2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7" y="4095840"/>
            <a:ext cx="3308161" cy="276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Osiloskop2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336" y="4090306"/>
            <a:ext cx="3273880" cy="268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7478485" y="4857648"/>
            <a:ext cx="1592035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Gate-source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waveforms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55597" y="4216577"/>
            <a:ext cx="3347357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Turn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-on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781" y="4226164"/>
            <a:ext cx="334735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Turn-off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7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Picture 12" descr="Kapı Sürücü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8" y="5257800"/>
            <a:ext cx="7786006" cy="160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208190" y="4886194"/>
            <a:ext cx="872762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During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DPT,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GaN FET is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lost</a:t>
            </a:r>
            <a:r>
              <a:rPr lang="tr-TR" sz="16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gate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driver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zener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diode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destroyed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tr-TR" sz="1600" b="1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8190" y="1124122"/>
            <a:ext cx="872762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Double-pulse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tests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26626" name="Picture 2" descr="Osiloskop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90" y="1493888"/>
            <a:ext cx="3576856" cy="268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224781" y="2911714"/>
            <a:ext cx="3560265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Load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53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b="1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3978" y="1242603"/>
            <a:ext cx="8880021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During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low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(100V) test,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GaN is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lost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experimental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setup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grounding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61" y="1607613"/>
            <a:ext cx="6253609" cy="504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3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3978" y="1242603"/>
            <a:ext cx="8880021" cy="1563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During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(270V) test,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four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GaNs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lost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tr-TR" sz="1600" b="1" i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Reason</a:t>
            </a:r>
            <a:r>
              <a:rPr lang="tr-TR" sz="1600" b="1" i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i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</a:t>
            </a:r>
            <a:r>
              <a:rPr lang="tr-TR" sz="1600" b="1" i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i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unknown</a:t>
            </a:r>
            <a:endParaRPr lang="tr-TR" sz="1600" b="1" i="1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clearance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Clearance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 is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performed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560V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between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nodes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PCB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passed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test.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breakdown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overshoot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investigation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Tests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applied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DPT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300V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results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suggest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that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fatal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overshoot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problem.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8" y="2913217"/>
            <a:ext cx="8290600" cy="277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3978" y="1242603"/>
            <a:ext cx="8880021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During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22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Publications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79" y="845687"/>
            <a:ext cx="8727621" cy="5846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Link </a:t>
            </a:r>
            <a:r>
              <a:rPr lang="tr-TR" sz="16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Optimization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Integrated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Modular Motor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Drives</a:t>
            </a:r>
            <a:endParaRPr lang="tr-TR" sz="16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IEEE </a:t>
            </a:r>
            <a:r>
              <a:rPr lang="tr-TR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26th International </a:t>
            </a:r>
            <a:r>
              <a:rPr lang="tr-TR" sz="14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Symposium</a:t>
            </a:r>
            <a:r>
              <a:rPr lang="tr-TR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14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Industrial</a:t>
            </a:r>
            <a:r>
              <a:rPr lang="tr-TR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Electronics</a:t>
            </a:r>
            <a:r>
              <a:rPr lang="tr-TR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(ISIE 2017</a:t>
            </a: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tr-TR" sz="14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2"/>
            </a:pP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Tümleşik </a:t>
            </a:r>
            <a:r>
              <a:rPr lang="tr-TR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Modüler Motor Sürücü Sistemi Tasarımı</a:t>
            </a: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1. Ulusal </a:t>
            </a:r>
            <a:r>
              <a:rPr lang="tr-TR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Enerji Dönüşümü Kongresi (EL-EN 2017</a:t>
            </a:r>
            <a:r>
              <a:rPr lang="tr-TR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)-Fırat Üniversitesi Mühendislik Bilimleri Dergisi </a:t>
            </a:r>
            <a:endParaRPr lang="tr-TR" sz="1400" i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+mj-lt"/>
              <a:buAutoNum type="arabicPeriod" startAt="3"/>
            </a:pP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Multi-physics </a:t>
            </a:r>
            <a:r>
              <a:rPr lang="en-US" sz="16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optimization of a GaN based integrated modular motor drive </a:t>
            </a: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9th International Conference on Power Electronics, Machines and </a:t>
            </a:r>
            <a:r>
              <a:rPr lang="en-US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Drives</a:t>
            </a: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(PEMD 2018)</a:t>
            </a:r>
            <a:endParaRPr lang="tr-TR" sz="14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4"/>
            </a:pP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Investigation of Turn-on and Turn-off Characteristics of Enhancement-Mode GaN Power Transistors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20th European Conference on Power Electronics and Applications (Energy Conversion Conference and Exhibition)</a:t>
            </a: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(EPE 2018)</a:t>
            </a:r>
            <a:endParaRPr lang="tr-TR" sz="14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5"/>
            </a:pP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Comparison of Inverter Topologies Suited for Integrated Modular Motor Drive Applications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18th International Conference on Power Electronics and Motion Control</a:t>
            </a: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(PEMC 2018)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6"/>
            </a:pP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a GaN Based Integrated Modular Motor Drive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</a:t>
            </a:r>
            <a:r>
              <a:rPr lang="en-US" sz="1400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International Conference on Electrical </a:t>
            </a:r>
            <a:r>
              <a:rPr lang="en-US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Machines</a:t>
            </a:r>
            <a:r>
              <a:rPr lang="tr-TR" sz="14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(ICEM 2018)</a:t>
            </a:r>
            <a:endParaRPr lang="tr-TR" sz="14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24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 plan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91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References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79" y="877218"/>
            <a:ext cx="8727620" cy="5609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Brown, N. R.,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Jahns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Shea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A.,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Jahns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M. (2014). Hardware integration for an integrated modular motor drive including distributed control. In 2014 IEEE Energy Conversion Congress and Exposition (ECCE) (pp. 4881–4887). IEEE. 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Marz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Schletz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A.,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Eckardt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B.,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Egelkraut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S.,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Rauh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H. (2010). Power electronics system integration for electric and hybrid vehicles. Integrated Power Electronics Systems (CIPS), 2010 6th International Conference On, 16–18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Wheeler, P. W., Clare, J. C.,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Apap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Empringham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L., Bradley, K. J., Pickering, S., &amp; Lampard, D. (2005). A fully integrated 30 kW motor drive using matrix converter technology. Proc. EPE ’05, 9, 9–16.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Wang, J., Li, Y., &amp; Han, Y. (2013). Evaluation and design for an integrated modular motor drive (IMMD) with GaN devices. 2013 IEEE Energy Conversion Congress and Exposition, ECCE 2013, (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), 4318–4325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Wang, J., Li, Y., &amp; Han, Y. (2015). Integrated Modular Motor Drive Design With GaN Power FETs. IEEE Transactions on Industry Applications, 51(4), 3198–3207.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Lee, W., Li, S., Han, D.,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Sarlioglu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B.,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Minav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A.,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Pietola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 (2017). Achieving high-performance electrified actuation system with integrated motor drive and wide bandgap power electronics. In 2017 19th European Conference on Power Electronics and Applications (EPE’17 ECCE Europe) (p. P.1-P.10). 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IEEE</a:t>
            </a:r>
            <a:endParaRPr lang="en-US" sz="14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5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Opportunities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325" y="1050639"/>
            <a:ext cx="8727620" cy="490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Wide 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Band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Gap Power Semiconductor Devices: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FETs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Layout design,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parasitic</a:t>
            </a:r>
            <a:r>
              <a:rPr lang="tr-TR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modeling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Size reduction,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passive component 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and optimization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 motor drive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topologies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fault tolerance, interleaving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 tolerant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operation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detection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re-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action</a:t>
            </a:r>
            <a:endParaRPr lang="tr-TR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tr-TR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Permanent</a:t>
            </a:r>
            <a:r>
              <a:rPr lang="tr-TR" sz="2000" b="1" dirty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magnet</a:t>
            </a:r>
            <a:r>
              <a:rPr lang="tr-TR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optimization</a:t>
            </a: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Vibration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effects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lang="tr-TR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</a:t>
            </a:r>
            <a:r>
              <a:rPr lang="en-US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ermal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management</a:t>
            </a:r>
            <a:r>
              <a:rPr lang="tr-TR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of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heat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sources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in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close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proximity</a:t>
            </a: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Filter design with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planar </a:t>
            </a:r>
            <a:r>
              <a:rPr lang="en-US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magneti</a:t>
            </a:r>
            <a:r>
              <a:rPr lang="tr-TR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cs</a:t>
            </a:r>
            <a:endParaRPr lang="en-US" sz="20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66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436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23" y="1646472"/>
            <a:ext cx="2068954" cy="2068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282301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Mesut Uğur</a:t>
            </a:r>
          </a:p>
          <a:p>
            <a:pPr algn="ctr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esut.ugur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@metu.edu.tr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Electronics Engineering</a:t>
            </a: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 East Technical University</a:t>
            </a:r>
          </a:p>
        </p:txBody>
      </p:sp>
      <p:pic>
        <p:nvPicPr>
          <p:cNvPr id="7" name="Picture 6" descr="C:\Users\ugurm\Desktop\gitthub\IMMD\GRW2017\Metu5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58414" y="5833500"/>
            <a:ext cx="3427172" cy="7054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430222"/>
            <a:ext cx="915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power.eee.metu.edu.tr</a:t>
            </a:r>
            <a:endParaRPr lang="tr-TR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9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Master Plan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325" y="814156"/>
            <a:ext cx="8727620" cy="5834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2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 IMMD prototypes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endParaRPr lang="en-US" sz="20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AutoNum type="arabicPeriod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 proof of concept prototype with: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Utilization of GaN FETs at 8 kW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 design with 2-series and 2-parallel connected inverters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Permanent magnet synchronous machine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Different windings configurations (fractional slot concentrated winding)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 detection, analysis and operation under fault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Going through all the design, manufacturing, assembling and testing procedures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2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 IMMD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prototype for an aerospace or traction application</a:t>
            </a:r>
          </a:p>
          <a:p>
            <a:pPr marL="914400" lvl="1" indent="-4572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Aircraft </a:t>
            </a: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fuel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pump</a:t>
            </a:r>
            <a:endParaRPr lang="tr-TR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914400" lvl="1" indent="-4572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In-wheel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motor</a:t>
            </a:r>
          </a:p>
          <a:p>
            <a:pPr marL="914400" lvl="1" indent="-4572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etc</a:t>
            </a: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en-US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94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795575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en-US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the 8 kW IMMD </a:t>
            </a:r>
            <a:r>
              <a:rPr lang="en-US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160724"/>
              </p:ext>
            </p:extLst>
          </p:nvPr>
        </p:nvGraphicFramePr>
        <p:xfrm>
          <a:off x="416379" y="1537628"/>
          <a:ext cx="3473904" cy="168249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47232">
                  <a:extLst>
                    <a:ext uri="{9D8B030D-6E8A-4147-A177-3AD203B41FA5}">
                      <a16:colId xmlns:a16="http://schemas.microsoft.com/office/drawing/2014/main" val="219333424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2775361860"/>
                    </a:ext>
                  </a:extLst>
                </a:gridCol>
              </a:tblGrid>
              <a:tr h="2239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Parameter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1297106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Motor output power, P</a:t>
                      </a:r>
                      <a:r>
                        <a:rPr lang="en-US" sz="1600" baseline="-25000" dirty="0">
                          <a:effectLst/>
                        </a:rPr>
                        <a:t>out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8 kW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9914742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DC link voltage, V</a:t>
                      </a:r>
                      <a:r>
                        <a:rPr lang="en-US" sz="1600" baseline="-25000" dirty="0">
                          <a:effectLst/>
                        </a:rPr>
                        <a:t>dc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540 V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0387737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Number of </a:t>
                      </a:r>
                      <a:r>
                        <a:rPr lang="en-US" sz="1600" dirty="0" smtClean="0">
                          <a:effectLst/>
                        </a:rPr>
                        <a:t>phases, </a:t>
                      </a:r>
                      <a:r>
                        <a:rPr lang="en-US" sz="1600" dirty="0">
                          <a:effectLst/>
                        </a:rPr>
                        <a:t>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0214244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Power factor, pf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0.9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5628053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Motor speed, N</a:t>
                      </a:r>
                      <a:r>
                        <a:rPr lang="en-US" sz="1600" baseline="-25000" dirty="0">
                          <a:effectLst/>
                        </a:rPr>
                        <a:t>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600 rpm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3816977"/>
                  </a:ext>
                </a:extLst>
              </a:tr>
            </a:tbl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409429"/>
              </p:ext>
            </p:extLst>
          </p:nvPr>
        </p:nvGraphicFramePr>
        <p:xfrm>
          <a:off x="4620985" y="1198507"/>
          <a:ext cx="3967843" cy="3910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Visio" r:id="rId4" imgW="2790938" imgH="2762393" progId="Visio.Drawing.15">
                  <p:embed/>
                </p:oleObj>
              </mc:Choice>
              <mc:Fallback>
                <p:oleObj name="Visio" r:id="rId4" imgW="2790938" imgH="2762393" progId="Visio.Drawing.15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985" y="1198507"/>
                        <a:ext cx="3967843" cy="39101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https://gansystems.com/wp-content/uploads/2018/01/GS66508B-gan-transistor-1030x579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20717" r="19606" b="20286"/>
          <a:stretch/>
        </p:blipFill>
        <p:spPr bwMode="auto">
          <a:xfrm>
            <a:off x="2610623" y="3747409"/>
            <a:ext cx="1816554" cy="10241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23072"/>
              </p:ext>
            </p:extLst>
          </p:nvPr>
        </p:nvGraphicFramePr>
        <p:xfrm>
          <a:off x="263979" y="5093867"/>
          <a:ext cx="8560254" cy="16741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38983">
                  <a:extLst>
                    <a:ext uri="{9D8B030D-6E8A-4147-A177-3AD203B41FA5}">
                      <a16:colId xmlns:a16="http://schemas.microsoft.com/office/drawing/2014/main" val="912526024"/>
                    </a:ext>
                  </a:extLst>
                </a:gridCol>
                <a:gridCol w="1744501">
                  <a:extLst>
                    <a:ext uri="{9D8B030D-6E8A-4147-A177-3AD203B41FA5}">
                      <a16:colId xmlns:a16="http://schemas.microsoft.com/office/drawing/2014/main" val="1681271768"/>
                    </a:ext>
                  </a:extLst>
                </a:gridCol>
                <a:gridCol w="2532269">
                  <a:extLst>
                    <a:ext uri="{9D8B030D-6E8A-4147-A177-3AD203B41FA5}">
                      <a16:colId xmlns:a16="http://schemas.microsoft.com/office/drawing/2014/main" val="1019233635"/>
                    </a:ext>
                  </a:extLst>
                </a:gridCol>
                <a:gridCol w="1744501">
                  <a:extLst>
                    <a:ext uri="{9D8B030D-6E8A-4147-A177-3AD203B41FA5}">
                      <a16:colId xmlns:a16="http://schemas.microsoft.com/office/drawing/2014/main" val="26144079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Parameter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Value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Parameter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Value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971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Type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E-mode GaN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Manufacturer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GaN Systems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7025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Voltage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650 V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Current (25 </a:t>
                      </a:r>
                      <a:r>
                        <a:rPr lang="en-US" sz="1800" baseline="300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C)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30 A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283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 err="1">
                          <a:effectLst/>
                        </a:rPr>
                        <a:t>R</a:t>
                      </a:r>
                      <a:r>
                        <a:rPr lang="en-US" sz="1800" baseline="-25000" dirty="0" err="1">
                          <a:effectLst/>
                        </a:rPr>
                        <a:t>ds,on</a:t>
                      </a:r>
                      <a:r>
                        <a:rPr lang="en-US" sz="1800" baseline="-2500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(25 </a:t>
                      </a:r>
                      <a:r>
                        <a:rPr lang="en-US" sz="1800" baseline="300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C)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50 mΩ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 err="1">
                          <a:effectLst/>
                        </a:rPr>
                        <a:t>R</a:t>
                      </a:r>
                      <a:r>
                        <a:rPr lang="en-US" sz="1800" baseline="-25000" dirty="0" err="1">
                          <a:effectLst/>
                        </a:rPr>
                        <a:t>ds,on</a:t>
                      </a:r>
                      <a:r>
                        <a:rPr lang="en-US" sz="1800" baseline="-2500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(150 </a:t>
                      </a:r>
                      <a:r>
                        <a:rPr lang="en-US" sz="1800" baseline="30000" dirty="0">
                          <a:effectLst/>
                        </a:rPr>
                        <a:t>0</a:t>
                      </a:r>
                      <a:r>
                        <a:rPr lang="en-US" sz="1800" dirty="0">
                          <a:effectLst/>
                        </a:rPr>
                        <a:t>C)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129 mΩ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623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Rise </a:t>
                      </a:r>
                      <a:r>
                        <a:rPr lang="en-US" sz="1800" dirty="0" smtClean="0">
                          <a:effectLst/>
                        </a:rPr>
                        <a:t>time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4.9 ns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Fall </a:t>
                      </a:r>
                      <a:r>
                        <a:rPr lang="en-US" sz="1800" dirty="0" err="1" smtClean="0">
                          <a:effectLst/>
                        </a:rPr>
                        <a:t>tim</a:t>
                      </a:r>
                      <a:r>
                        <a:rPr lang="tr-TR" sz="1800" dirty="0" smtClean="0">
                          <a:effectLst/>
                        </a:rPr>
                        <a:t>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3.4 ns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8133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Turn-on </a:t>
                      </a:r>
                      <a:r>
                        <a:rPr lang="en-US" sz="1800" dirty="0" smtClean="0">
                          <a:effectLst/>
                        </a:rPr>
                        <a:t>energy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47.5 µJ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Turn-off </a:t>
                      </a:r>
                      <a:r>
                        <a:rPr lang="en-US" sz="1800" dirty="0" err="1" smtClean="0">
                          <a:effectLst/>
                        </a:rPr>
                        <a:t>energ</a:t>
                      </a:r>
                      <a:r>
                        <a:rPr lang="tr-TR" sz="1800" dirty="0" smtClean="0">
                          <a:effectLst/>
                        </a:rPr>
                        <a:t>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7.5 µJ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571005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3739175"/>
            <a:ext cx="2250129" cy="103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7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795575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en-US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the 8 kW IMMD </a:t>
            </a:r>
            <a:r>
              <a:rPr lang="en-US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parameters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610464"/>
              </p:ext>
            </p:extLst>
          </p:nvPr>
        </p:nvGraphicFramePr>
        <p:xfrm>
          <a:off x="510972" y="4268795"/>
          <a:ext cx="4435026" cy="1714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Visio" r:id="rId4" imgW="3629168" imgH="1419114" progId="Visio.Drawing.15">
                  <p:embed/>
                </p:oleObj>
              </mc:Choice>
              <mc:Fallback>
                <p:oleObj name="Visio" r:id="rId4" imgW="3629168" imgH="141911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972" y="4268795"/>
                        <a:ext cx="4435026" cy="17144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375136"/>
              </p:ext>
            </p:extLst>
          </p:nvPr>
        </p:nvGraphicFramePr>
        <p:xfrm>
          <a:off x="416379" y="1391367"/>
          <a:ext cx="8360228" cy="17815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58319">
                  <a:extLst>
                    <a:ext uri="{9D8B030D-6E8A-4147-A177-3AD203B41FA5}">
                      <a16:colId xmlns:a16="http://schemas.microsoft.com/office/drawing/2014/main" val="2269359038"/>
                    </a:ext>
                  </a:extLst>
                </a:gridCol>
                <a:gridCol w="1196660">
                  <a:extLst>
                    <a:ext uri="{9D8B030D-6E8A-4147-A177-3AD203B41FA5}">
                      <a16:colId xmlns:a16="http://schemas.microsoft.com/office/drawing/2014/main" val="319094224"/>
                    </a:ext>
                  </a:extLst>
                </a:gridCol>
                <a:gridCol w="2932090">
                  <a:extLst>
                    <a:ext uri="{9D8B030D-6E8A-4147-A177-3AD203B41FA5}">
                      <a16:colId xmlns:a16="http://schemas.microsoft.com/office/drawing/2014/main" val="367133172"/>
                    </a:ext>
                  </a:extLst>
                </a:gridCol>
                <a:gridCol w="1273159">
                  <a:extLst>
                    <a:ext uri="{9D8B030D-6E8A-4147-A177-3AD203B41FA5}">
                      <a16:colId xmlns:a16="http://schemas.microsoft.com/office/drawing/2014/main" val="19163563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Parameter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Value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Parameter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Value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6555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Stator slot number, Q</a:t>
                      </a:r>
                      <a:r>
                        <a:rPr lang="en-US" sz="1800" baseline="-25000" dirty="0">
                          <a:effectLst/>
                        </a:rPr>
                        <a:t>s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24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Air gap length, l</a:t>
                      </a:r>
                      <a:r>
                        <a:rPr lang="en-US" sz="1800" baseline="-25000">
                          <a:effectLst/>
                        </a:rPr>
                        <a:t>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1.5 mm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529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Rotor pole number, p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</a:rPr>
                        <a:t>20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Magnet height, l</a:t>
                      </a:r>
                      <a:r>
                        <a:rPr lang="en-US" sz="1800" baseline="-25000" dirty="0">
                          <a:effectLst/>
                        </a:rPr>
                        <a:t>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4.5 mm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3931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Motor axial length, L</a:t>
                      </a:r>
                      <a:r>
                        <a:rPr lang="en-US" sz="1800" baseline="-25000" dirty="0">
                          <a:effectLst/>
                        </a:rPr>
                        <a:t>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135 mm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Number of turns per coil, </a:t>
                      </a:r>
                      <a:r>
                        <a:rPr lang="en-US" sz="1800" dirty="0" err="1">
                          <a:effectLst/>
                        </a:rPr>
                        <a:t>z</a:t>
                      </a:r>
                      <a:r>
                        <a:rPr lang="en-US" sz="1800" baseline="-25000" dirty="0" err="1">
                          <a:effectLst/>
                        </a:rPr>
                        <a:t>Q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40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2795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Stator outer diameter, D</a:t>
                      </a:r>
                      <a:r>
                        <a:rPr lang="en-US" sz="1800" baseline="-25000" dirty="0">
                          <a:effectLst/>
                        </a:rPr>
                        <a:t>os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270 mm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Slot fill factor, k</a:t>
                      </a:r>
                      <a:r>
                        <a:rPr lang="en-US" sz="1800" baseline="-25000" dirty="0">
                          <a:effectLst/>
                        </a:rPr>
                        <a:t>cu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0.4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8784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Stator inner diameter, D</a:t>
                      </a:r>
                      <a:r>
                        <a:rPr lang="en-US" sz="1800" baseline="-25000" dirty="0">
                          <a:effectLst/>
                        </a:rPr>
                        <a:t>is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180 mm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</a:rPr>
                        <a:t>Stator winding factor, k</a:t>
                      </a:r>
                      <a:r>
                        <a:rPr lang="en-US" sz="1800" baseline="-25000">
                          <a:effectLst/>
                        </a:rPr>
                        <a:t>w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</a:rPr>
                        <a:t>0.933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3090914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866" y="3580293"/>
            <a:ext cx="3306817" cy="327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3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795575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en-US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the 8 kW IMMD </a:t>
            </a:r>
            <a:r>
              <a:rPr lang="en-US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2200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&amp; interleaving</a:t>
            </a:r>
            <a:endParaRPr lang="tr-TR" sz="22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" t="4383" r="5531"/>
          <a:stretch/>
        </p:blipFill>
        <p:spPr bwMode="auto">
          <a:xfrm>
            <a:off x="5602513" y="1242467"/>
            <a:ext cx="3296559" cy="2069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" t="4101" r="5193"/>
          <a:stretch/>
        </p:blipFill>
        <p:spPr bwMode="auto">
          <a:xfrm>
            <a:off x="5617481" y="3311657"/>
            <a:ext cx="3266622" cy="21195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911970"/>
              </p:ext>
            </p:extLst>
          </p:nvPr>
        </p:nvGraphicFramePr>
        <p:xfrm>
          <a:off x="4918841" y="5519055"/>
          <a:ext cx="3980231" cy="13046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23243">
                  <a:extLst>
                    <a:ext uri="{9D8B030D-6E8A-4147-A177-3AD203B41FA5}">
                      <a16:colId xmlns:a16="http://schemas.microsoft.com/office/drawing/2014/main" val="431774373"/>
                    </a:ext>
                  </a:extLst>
                </a:gridCol>
                <a:gridCol w="1156988">
                  <a:extLst>
                    <a:ext uri="{9D8B030D-6E8A-4147-A177-3AD203B41FA5}">
                      <a16:colId xmlns:a16="http://schemas.microsoft.com/office/drawing/2014/main" val="13167996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Parametre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058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Capacitor current (RMS), </a:t>
                      </a:r>
                      <a:r>
                        <a:rPr lang="en-US" sz="1600" dirty="0" err="1">
                          <a:effectLst/>
                        </a:rPr>
                        <a:t>I</a:t>
                      </a:r>
                      <a:r>
                        <a:rPr lang="en-US" sz="1600" baseline="-25000" dirty="0" err="1">
                          <a:effectLst/>
                        </a:rPr>
                        <a:t>c,rms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5.76 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1320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Capacitance, </a:t>
                      </a:r>
                      <a:r>
                        <a:rPr lang="en-US" sz="1600" dirty="0" err="1">
                          <a:effectLst/>
                        </a:rPr>
                        <a:t>C</a:t>
                      </a:r>
                      <a:r>
                        <a:rPr lang="en-US" sz="1600" baseline="-25000" dirty="0" err="1">
                          <a:effectLst/>
                        </a:rPr>
                        <a:t>dc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18 µF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2289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Capacitor voltage, </a:t>
                      </a:r>
                      <a:r>
                        <a:rPr lang="en-US" sz="1600" dirty="0" err="1">
                          <a:effectLst/>
                        </a:rPr>
                        <a:t>V</a:t>
                      </a:r>
                      <a:r>
                        <a:rPr lang="en-US" sz="1600" baseline="-25000" dirty="0" err="1">
                          <a:effectLst/>
                        </a:rPr>
                        <a:t>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300 V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9762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Total number of capacitors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5120135"/>
                  </a:ext>
                </a:extLst>
              </a:tr>
            </a:tbl>
          </a:graphicData>
        </a:graphic>
      </p:graphicFrame>
      <p:pic>
        <p:nvPicPr>
          <p:cNvPr id="18" name="Picture 1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8" y="3090041"/>
            <a:ext cx="4449911" cy="37679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261961"/>
              </p:ext>
            </p:extLst>
          </p:nvPr>
        </p:nvGraphicFramePr>
        <p:xfrm>
          <a:off x="165538" y="1349787"/>
          <a:ext cx="5147441" cy="1827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Visio" r:id="rId7" imgW="3352917" imgH="1190553" progId="Visio.Drawing.15">
                  <p:embed/>
                </p:oleObj>
              </mc:Choice>
              <mc:Fallback>
                <p:oleObj name="Visio" r:id="rId7" imgW="3352917" imgH="119055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38" y="1349787"/>
                        <a:ext cx="5147441" cy="18273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463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74049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Topology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Evaluation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218" y="1526003"/>
            <a:ext cx="5875564" cy="207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30" y="3611318"/>
            <a:ext cx="4081794" cy="26860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622128"/>
            <a:ext cx="4158628" cy="26289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0630" y="6315552"/>
            <a:ext cx="3997778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Efficiency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vs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Switching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frequency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0" y="6297004"/>
            <a:ext cx="3997778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Power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loss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components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10393" y="1223907"/>
            <a:ext cx="2253344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Conventional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63043" y="1223834"/>
            <a:ext cx="2253344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Parallel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00006" y="1232238"/>
            <a:ext cx="2253344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01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9435</TotalTime>
  <Words>1843</Words>
  <Application>Microsoft Office PowerPoint</Application>
  <PresentationFormat>On-screen Show (4:3)</PresentationFormat>
  <Paragraphs>379</Paragraphs>
  <Slides>40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Calibri</vt:lpstr>
      <vt:lpstr>Calibri Light</vt:lpstr>
      <vt:lpstr>Helvetica</vt:lpstr>
      <vt:lpstr>MS Mincho</vt:lpstr>
      <vt:lpstr>Times New Roman</vt:lpstr>
      <vt:lpstr>Wingdings</vt:lpstr>
      <vt:lpstr>Office Theme</vt:lpstr>
      <vt:lpstr>Microsoft Visio Çizimi</vt:lpstr>
      <vt:lpstr>Paintbrush Resmi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mesutto</cp:lastModifiedBy>
  <cp:revision>163</cp:revision>
  <dcterms:created xsi:type="dcterms:W3CDTF">2017-10-01T19:36:44Z</dcterms:created>
  <dcterms:modified xsi:type="dcterms:W3CDTF">2018-12-22T13:48:16Z</dcterms:modified>
</cp:coreProperties>
</file>